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263" r:id="rId2"/>
    <p:sldId id="421" r:id="rId3"/>
    <p:sldId id="420" r:id="rId4"/>
    <p:sldId id="261" r:id="rId5"/>
    <p:sldId id="295" r:id="rId6"/>
    <p:sldId id="294" r:id="rId7"/>
    <p:sldId id="296" r:id="rId8"/>
    <p:sldId id="422" r:id="rId9"/>
    <p:sldId id="423" r:id="rId10"/>
    <p:sldId id="297" r:id="rId11"/>
    <p:sldId id="293" r:id="rId12"/>
    <p:sldId id="260" r:id="rId13"/>
    <p:sldId id="265" r:id="rId14"/>
    <p:sldId id="264" r:id="rId15"/>
    <p:sldId id="267" r:id="rId16"/>
    <p:sldId id="266" r:id="rId17"/>
    <p:sldId id="285" r:id="rId18"/>
    <p:sldId id="286" r:id="rId19"/>
    <p:sldId id="281" r:id="rId20"/>
    <p:sldId id="287" r:id="rId21"/>
    <p:sldId id="274" r:id="rId22"/>
    <p:sldId id="278" r:id="rId23"/>
    <p:sldId id="270" r:id="rId24"/>
    <p:sldId id="269" r:id="rId25"/>
    <p:sldId id="271" r:id="rId26"/>
    <p:sldId id="272" r:id="rId27"/>
    <p:sldId id="282" r:id="rId28"/>
    <p:sldId id="291" r:id="rId29"/>
    <p:sldId id="283" r:id="rId30"/>
    <p:sldId id="280" r:id="rId31"/>
    <p:sldId id="290" r:id="rId32"/>
    <p:sldId id="417" r:id="rId33"/>
    <p:sldId id="419" r:id="rId34"/>
    <p:sldId id="354" r:id="rId35"/>
    <p:sldId id="418" r:id="rId36"/>
    <p:sldId id="302" r:id="rId37"/>
    <p:sldId id="416" r:id="rId38"/>
    <p:sldId id="257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287"/>
    <a:srgbClr val="FB5490"/>
    <a:srgbClr val="FEBC0F"/>
    <a:srgbClr val="FE7E07"/>
    <a:srgbClr val="11BDF0"/>
    <a:srgbClr val="FEBF0F"/>
    <a:srgbClr val="FE7A05"/>
    <a:srgbClr val="31BEAF"/>
    <a:srgbClr val="FD5590"/>
    <a:srgbClr val="F9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01" autoAdjust="0"/>
  </p:normalViewPr>
  <p:slideViewPr>
    <p:cSldViewPr snapToGrid="0">
      <p:cViewPr varScale="1">
        <p:scale>
          <a:sx n="145" d="100"/>
          <a:sy n="145" d="100"/>
        </p:scale>
        <p:origin x="85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European Framework of Reference for Languages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language proficiency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88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science.raphael.poss.name/programming-levels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9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Advanced Julia 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2462178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2462178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2462178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FDF90EA7-A3C8-42B7-A158-0A1C8075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7"/>
          <a:stretch/>
        </p:blipFill>
        <p:spPr bwMode="auto">
          <a:xfrm>
            <a:off x="7627996" y="3531645"/>
            <a:ext cx="4846102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368C48-44D0-4A81-B1EC-AD2D24F7EDBA}"/>
              </a:ext>
            </a:extLst>
          </p:cNvPr>
          <p:cNvGrpSpPr/>
          <p:nvPr/>
        </p:nvGrpSpPr>
        <p:grpSpPr>
          <a:xfrm>
            <a:off x="3154788" y="2803136"/>
            <a:ext cx="5684411" cy="523220"/>
            <a:chOff x="3154788" y="2803136"/>
            <a:chExt cx="5684411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7F3281-F90D-4AF8-84B9-917F637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393" y="2803136"/>
              <a:ext cx="403806" cy="403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5095-F765-4747-B669-1F5C22992AC5}"/>
                </a:ext>
              </a:extLst>
            </p:cNvPr>
            <p:cNvSpPr txBox="1"/>
            <p:nvPr/>
          </p:nvSpPr>
          <p:spPr>
            <a:xfrm>
              <a:off x="3154788" y="2803136"/>
              <a:ext cx="542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Easy to write, read, and understand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3154788" y="3562634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3154788" y="4336566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9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3F84AE-C23C-4C97-BC3A-704EADC13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393" y="1985298"/>
            <a:ext cx="9749214" cy="2185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79F4EF-962F-4B24-B621-74149999BDCA}"/>
              </a:ext>
            </a:extLst>
          </p:cNvPr>
          <p:cNvSpPr txBox="1"/>
          <p:nvPr/>
        </p:nvSpPr>
        <p:spPr>
          <a:xfrm>
            <a:off x="7575608" y="0"/>
            <a:ext cx="4616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4"/>
              </a:rPr>
              <a:t>https://science.raphael.poss.name/programming-levels.html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90BB1-B967-482F-963E-AA83D995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309" y="5067093"/>
            <a:ext cx="9637381" cy="31789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A58E4F-3937-47EB-8A41-507E072E1803}"/>
              </a:ext>
            </a:extLst>
          </p:cNvPr>
          <p:cNvGrpSpPr/>
          <p:nvPr/>
        </p:nvGrpSpPr>
        <p:grpSpPr>
          <a:xfrm>
            <a:off x="2344574" y="4411684"/>
            <a:ext cx="4857610" cy="665018"/>
            <a:chOff x="2344574" y="4411684"/>
            <a:chExt cx="4857610" cy="665018"/>
          </a:xfrm>
        </p:grpSpPr>
        <p:sp>
          <p:nvSpPr>
            <p:cNvPr id="12" name="Arrow: Striped Right 11">
              <a:extLst>
                <a:ext uri="{FF2B5EF4-FFF2-40B4-BE49-F238E27FC236}">
                  <a16:creationId xmlns:a16="http://schemas.microsoft.com/office/drawing/2014/main" id="{B33428C4-EAC1-4BCF-80FB-AED560D04D8E}"/>
                </a:ext>
              </a:extLst>
            </p:cNvPr>
            <p:cNvSpPr/>
            <p:nvPr/>
          </p:nvSpPr>
          <p:spPr>
            <a:xfrm>
              <a:off x="3996046" y="4411684"/>
              <a:ext cx="1509439" cy="665018"/>
            </a:xfrm>
            <a:prstGeom prst="stripedRightArrow">
              <a:avLst/>
            </a:prstGeom>
            <a:solidFill>
              <a:srgbClr val="FB5490"/>
            </a:solidFill>
            <a:ln>
              <a:solidFill>
                <a:srgbClr val="E0428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Workshop</a:t>
              </a:r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DA275-4023-4306-B231-B247FF0C5D1A}"/>
                </a:ext>
              </a:extLst>
            </p:cNvPr>
            <p:cNvSpPr txBox="1"/>
            <p:nvPr/>
          </p:nvSpPr>
          <p:spPr>
            <a:xfrm>
              <a:off x="2344574" y="4481522"/>
              <a:ext cx="1333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A1 level</a:t>
              </a:r>
              <a:endParaRPr lang="LID4096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D2C457-492D-4779-A3BB-17D650C351B6}"/>
                </a:ext>
              </a:extLst>
            </p:cNvPr>
            <p:cNvSpPr txBox="1"/>
            <p:nvPr/>
          </p:nvSpPr>
          <p:spPr>
            <a:xfrm>
              <a:off x="5881438" y="4476291"/>
              <a:ext cx="1320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B1 level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583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C709-6004-4D85-85C1-7CE8F3B98A2A}"/>
              </a:ext>
            </a:extLst>
          </p:cNvPr>
          <p:cNvSpPr txBox="1"/>
          <p:nvPr/>
        </p:nvSpPr>
        <p:spPr>
          <a:xfrm>
            <a:off x="3406374" y="5422914"/>
            <a:ext cx="5379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/>
              <a:t>“Feels like Python, runs like C”</a:t>
            </a:r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It is 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E34E7E-2A3B-4FF4-A9CB-55CBEE8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06" y="1179578"/>
            <a:ext cx="7569564" cy="465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768-47BB-47AE-9B37-D2253E39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Schedule</a:t>
            </a:r>
            <a:endParaRPr lang="LID4096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B4A3FE-916B-4C51-8E7E-9E011559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81383"/>
              </p:ext>
            </p:extLst>
          </p:nvPr>
        </p:nvGraphicFramePr>
        <p:xfrm>
          <a:off x="1172832" y="1981798"/>
          <a:ext cx="9846336" cy="3918616"/>
        </p:xfrm>
        <a:graphic>
          <a:graphicData uri="http://schemas.openxmlformats.org/drawingml/2006/table">
            <a:tbl>
              <a:tblPr/>
              <a:tblGrid>
                <a:gridCol w="1825031">
                  <a:extLst>
                    <a:ext uri="{9D8B030D-6E8A-4147-A177-3AD203B41FA5}">
                      <a16:colId xmlns:a16="http://schemas.microsoft.com/office/drawing/2014/main" val="2724186450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59867187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799632918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11165276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6495284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276471014"/>
                    </a:ext>
                  </a:extLst>
                </a:gridCol>
              </a:tblGrid>
              <a:tr h="507771">
                <a:tc>
                  <a:txBody>
                    <a:bodyPr/>
                    <a:lstStyle/>
                    <a:p>
                      <a:pPr algn="l" fontAlgn="b"/>
                      <a:r>
                        <a:rPr lang="en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b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42368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9:30 - 11:30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+ Dispatch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Julia Gotchas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 Computing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Holiday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Hackathon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MiniWorkshops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BE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39925"/>
                  </a:ext>
                </a:extLst>
              </a:tr>
              <a:tr h="30907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61200"/>
                  </a:ext>
                </a:extLst>
              </a:tr>
              <a:tr h="587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11:45 - 12:45 (1h)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 types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Algebra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AB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Distributed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529898"/>
                  </a:ext>
                </a:extLst>
              </a:tr>
              <a:tr h="73737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595399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14:00 - 16:00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Specialization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Generic Prog.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Learning (Physics)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Tips&amp;Tricks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Ecosystem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559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1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60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5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More than 3 Million downloads, 2500 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47252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559736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371626" y="4844475"/>
            <a:ext cx="2670181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James H. Wilkinson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 Numerical Software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1058" y="4844474"/>
            <a:ext cx="2185636" cy="807901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Babbage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Fellow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18380" y="4844474"/>
            <a:ext cx="1833340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Forbes 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30 under 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CA9EE7-4F69-2043-BA90-091461B0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56" r="29096" b="467"/>
          <a:stretch/>
        </p:blipFill>
        <p:spPr>
          <a:xfrm>
            <a:off x="1571244" y="484001"/>
            <a:ext cx="2270946" cy="2441374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6" name="Google Shape;116;p15">
            <a:extLst>
              <a:ext uri="{FF2B5EF4-FFF2-40B4-BE49-F238E27FC236}">
                <a16:creationId xmlns:a16="http://schemas.microsoft.com/office/drawing/2014/main" id="{2FDC10D0-B43E-DE41-8C49-A9B88FACD3A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7" r="6210" b="1133"/>
          <a:stretch/>
        </p:blipFill>
        <p:spPr>
          <a:xfrm>
            <a:off x="4899577" y="484001"/>
            <a:ext cx="2270946" cy="2439208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ECE34B-5902-F149-89D1-43C6C04EC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240" y="484001"/>
            <a:ext cx="2245092" cy="2439208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56B12-2942-484E-80A0-0E6906947837}"/>
              </a:ext>
            </a:extLst>
          </p:cNvPr>
          <p:cNvSpPr txBox="1"/>
          <p:nvPr/>
        </p:nvSpPr>
        <p:spPr>
          <a:xfrm>
            <a:off x="8061212" y="3387130"/>
            <a:ext cx="2005329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Prof. Alan Edelman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658E20-10D8-EE46-830A-036772710714}"/>
              </a:ext>
            </a:extLst>
          </p:cNvPr>
          <p:cNvSpPr txBox="1"/>
          <p:nvPr/>
        </p:nvSpPr>
        <p:spPr>
          <a:xfrm>
            <a:off x="5117334" y="3387131"/>
            <a:ext cx="1833340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Keno Fischer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4F585-D70C-0448-81CA-46AC6B2B95E1}"/>
              </a:ext>
            </a:extLst>
          </p:cNvPr>
          <p:cNvSpPr txBox="1"/>
          <p:nvPr/>
        </p:nvSpPr>
        <p:spPr>
          <a:xfrm>
            <a:off x="1371625" y="3140910"/>
            <a:ext cx="2670181" cy="130034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Stefan </a:t>
            </a:r>
            <a:r>
              <a:rPr lang="en-US" sz="1600" dirty="0" err="1">
                <a:ea typeface="Roboto Slab" pitchFamily="2" charset="0"/>
                <a:cs typeface="NotoSans-Regular"/>
              </a:rPr>
              <a:t>Karpinski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Viral B. Shah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Jeff </a:t>
            </a:r>
            <a:r>
              <a:rPr lang="en-US" sz="1600" dirty="0" err="1">
                <a:ea typeface="Roboto Slab" pitchFamily="2" charset="0"/>
                <a:cs typeface="NotoSans-Regular"/>
              </a:rPr>
              <a:t>Bezanson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778523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1D03-0FF4-4A58-BB69-FEDB8C4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in class packages</a:t>
            </a:r>
          </a:p>
        </p:txBody>
      </p:sp>
      <p:pic>
        <p:nvPicPr>
          <p:cNvPr id="4" name="Google Shape;237;p26" descr="@JuliaDiffEq">
            <a:extLst>
              <a:ext uri="{FF2B5EF4-FFF2-40B4-BE49-F238E27FC236}">
                <a16:creationId xmlns:a16="http://schemas.microsoft.com/office/drawing/2014/main" id="{01CDDF56-3A32-427A-A88A-657BDF2E2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7167" y="1898954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6">
            <a:extLst>
              <a:ext uri="{FF2B5EF4-FFF2-40B4-BE49-F238E27FC236}">
                <a16:creationId xmlns:a16="http://schemas.microsoft.com/office/drawing/2014/main" id="{69F51B32-0AB9-4B08-A205-201DABDA1220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7" y="4247858"/>
            <a:ext cx="2456604" cy="8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6">
            <a:extLst>
              <a:ext uri="{FF2B5EF4-FFF2-40B4-BE49-F238E27FC236}">
                <a16:creationId xmlns:a16="http://schemas.microsoft.com/office/drawing/2014/main" id="{3F1DB159-BD8E-4D69-B04F-9D53B0BAF610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754" y="4358859"/>
            <a:ext cx="2034493" cy="7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;p26" descr="@JuliaGraphs">
            <a:extLst>
              <a:ext uri="{FF2B5EF4-FFF2-40B4-BE49-F238E27FC236}">
                <a16:creationId xmlns:a16="http://schemas.microsoft.com/office/drawing/2014/main" id="{1208FAC8-AF5F-4A16-A80E-F463F846D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134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1;p26" descr="@JuliaDSP">
            <a:extLst>
              <a:ext uri="{FF2B5EF4-FFF2-40B4-BE49-F238E27FC236}">
                <a16:creationId xmlns:a16="http://schemas.microsoft.com/office/drawing/2014/main" id="{02471AA5-8461-4B8A-9462-52C42D4E6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467" y="4283776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2;p26" descr="@JuliaImages">
            <a:extLst>
              <a:ext uri="{FF2B5EF4-FFF2-40B4-BE49-F238E27FC236}">
                <a16:creationId xmlns:a16="http://schemas.microsoft.com/office/drawing/2014/main" id="{303F90C5-7796-4B50-87C6-BE979CBC1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0701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3;p26" descr="@BioJulia">
            <a:extLst>
              <a:ext uri="{FF2B5EF4-FFF2-40B4-BE49-F238E27FC236}">
                <a16:creationId xmlns:a16="http://schemas.microsoft.com/office/drawing/2014/main" id="{DC6A7760-82F9-422B-9197-FDF735AF8D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901" y="3831643"/>
            <a:ext cx="1693333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4;p26" descr="@JuliaData">
            <a:extLst>
              <a:ext uri="{FF2B5EF4-FFF2-40B4-BE49-F238E27FC236}">
                <a16:creationId xmlns:a16="http://schemas.microsoft.com/office/drawing/2014/main" id="{17E3E41F-DA65-4EB9-A0DE-E9480A553D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7344" y="1820188"/>
            <a:ext cx="891000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5;p26">
            <a:extLst>
              <a:ext uri="{FF2B5EF4-FFF2-40B4-BE49-F238E27FC236}">
                <a16:creationId xmlns:a16="http://schemas.microsoft.com/office/drawing/2014/main" id="{B66DC86D-A07D-490D-86BC-D85A4D1B7131}"/>
              </a:ext>
            </a:extLst>
          </p:cNvPr>
          <p:cNvSpPr txBox="1"/>
          <p:nvPr/>
        </p:nvSpPr>
        <p:spPr>
          <a:xfrm>
            <a:off x="1280600" y="2787994"/>
            <a:ext cx="1671134" cy="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Differential Equations</a:t>
            </a:r>
            <a:endParaRPr sz="2400"/>
          </a:p>
        </p:txBody>
      </p:sp>
      <p:sp>
        <p:nvSpPr>
          <p:cNvPr id="13" name="Google Shape;246;p26">
            <a:extLst>
              <a:ext uri="{FF2B5EF4-FFF2-40B4-BE49-F238E27FC236}">
                <a16:creationId xmlns:a16="http://schemas.microsoft.com/office/drawing/2014/main" id="{368E1398-37FD-44A9-B295-4F9C90AEF290}"/>
              </a:ext>
            </a:extLst>
          </p:cNvPr>
          <p:cNvSpPr txBox="1"/>
          <p:nvPr/>
        </p:nvSpPr>
        <p:spPr>
          <a:xfrm>
            <a:off x="1010969" y="5215792"/>
            <a:ext cx="20344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Deep Learning</a:t>
            </a:r>
            <a:endParaRPr sz="2400"/>
          </a:p>
        </p:txBody>
      </p:sp>
      <p:sp>
        <p:nvSpPr>
          <p:cNvPr id="14" name="Google Shape;247;p26">
            <a:extLst>
              <a:ext uri="{FF2B5EF4-FFF2-40B4-BE49-F238E27FC236}">
                <a16:creationId xmlns:a16="http://schemas.microsoft.com/office/drawing/2014/main" id="{8A05454E-AE31-48EE-B818-5AA17AB583BC}"/>
              </a:ext>
            </a:extLst>
          </p:cNvPr>
          <p:cNvSpPr txBox="1"/>
          <p:nvPr/>
        </p:nvSpPr>
        <p:spPr>
          <a:xfrm>
            <a:off x="3409000" y="52157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Mathematical Optimization</a:t>
            </a:r>
            <a:endParaRPr sz="2400"/>
          </a:p>
        </p:txBody>
      </p:sp>
      <p:sp>
        <p:nvSpPr>
          <p:cNvPr id="15" name="Google Shape;248;p26">
            <a:extLst>
              <a:ext uri="{FF2B5EF4-FFF2-40B4-BE49-F238E27FC236}">
                <a16:creationId xmlns:a16="http://schemas.microsoft.com/office/drawing/2014/main" id="{71683ED8-1DCC-4535-8D4E-FEDDF76B3186}"/>
              </a:ext>
            </a:extLst>
          </p:cNvPr>
          <p:cNvSpPr txBox="1"/>
          <p:nvPr/>
        </p:nvSpPr>
        <p:spPr>
          <a:xfrm>
            <a:off x="3552000" y="2807021"/>
            <a:ext cx="25468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Graph Processing</a:t>
            </a:r>
            <a:endParaRPr sz="2400"/>
          </a:p>
        </p:txBody>
      </p:sp>
      <p:sp>
        <p:nvSpPr>
          <p:cNvPr id="16" name="Google Shape;249;p26">
            <a:extLst>
              <a:ext uri="{FF2B5EF4-FFF2-40B4-BE49-F238E27FC236}">
                <a16:creationId xmlns:a16="http://schemas.microsoft.com/office/drawing/2014/main" id="{B65C00F8-3E4C-4BAC-9442-FDE3C359C5D9}"/>
              </a:ext>
            </a:extLst>
          </p:cNvPr>
          <p:cNvSpPr txBox="1"/>
          <p:nvPr/>
        </p:nvSpPr>
        <p:spPr>
          <a:xfrm>
            <a:off x="60964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Signal Processing</a:t>
            </a:r>
            <a:endParaRPr sz="2400"/>
          </a:p>
        </p:txBody>
      </p:sp>
      <p:sp>
        <p:nvSpPr>
          <p:cNvPr id="17" name="Google Shape;250;p26">
            <a:extLst>
              <a:ext uri="{FF2B5EF4-FFF2-40B4-BE49-F238E27FC236}">
                <a16:creationId xmlns:a16="http://schemas.microsoft.com/office/drawing/2014/main" id="{8815684F-54B1-44D6-A42F-EC5C3C6E563C}"/>
              </a:ext>
            </a:extLst>
          </p:cNvPr>
          <p:cNvSpPr txBox="1"/>
          <p:nvPr/>
        </p:nvSpPr>
        <p:spPr>
          <a:xfrm>
            <a:off x="8701967" y="2807021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Image Processing</a:t>
            </a:r>
            <a:endParaRPr sz="2400"/>
          </a:p>
        </p:txBody>
      </p:sp>
      <p:sp>
        <p:nvSpPr>
          <p:cNvPr id="18" name="Google Shape;251;p26">
            <a:extLst>
              <a:ext uri="{FF2B5EF4-FFF2-40B4-BE49-F238E27FC236}">
                <a16:creationId xmlns:a16="http://schemas.microsoft.com/office/drawing/2014/main" id="{71C1A918-650B-48FB-95FF-40D109F3A385}"/>
              </a:ext>
            </a:extLst>
          </p:cNvPr>
          <p:cNvSpPr txBox="1"/>
          <p:nvPr/>
        </p:nvSpPr>
        <p:spPr>
          <a:xfrm>
            <a:off x="85905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Computational Biology</a:t>
            </a:r>
            <a:endParaRPr sz="2400"/>
          </a:p>
        </p:txBody>
      </p:sp>
      <p:sp>
        <p:nvSpPr>
          <p:cNvPr id="19" name="Google Shape;252;p26">
            <a:extLst>
              <a:ext uri="{FF2B5EF4-FFF2-40B4-BE49-F238E27FC236}">
                <a16:creationId xmlns:a16="http://schemas.microsoft.com/office/drawing/2014/main" id="{F4C83438-BF6B-4D86-93EE-4AAEDD75996E}"/>
              </a:ext>
            </a:extLst>
          </p:cNvPr>
          <p:cNvSpPr txBox="1"/>
          <p:nvPr/>
        </p:nvSpPr>
        <p:spPr>
          <a:xfrm>
            <a:off x="6261244" y="2790621"/>
            <a:ext cx="1902572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Data Science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75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1" y="397251"/>
            <a:ext cx="10465253" cy="7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531" y="1537969"/>
            <a:ext cx="10465253" cy="91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261" y="2664910"/>
            <a:ext cx="10601739" cy="91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31" y="3913276"/>
            <a:ext cx="10482469" cy="7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3046" y="5944997"/>
            <a:ext cx="10633548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531" y="5000146"/>
            <a:ext cx="10465252" cy="7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2" y="397251"/>
            <a:ext cx="893756" cy="7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1800888"/>
            <a:ext cx="140208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2821270"/>
            <a:ext cx="1276627" cy="6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445" y="3958423"/>
            <a:ext cx="1046859" cy="7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327774" y="5171156"/>
            <a:ext cx="124863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Knet.jl</a:t>
            </a:r>
            <a:endParaRPr sz="1867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F9D6-1B9C-7243-9CA6-CC1CD665BF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87" y="6034919"/>
            <a:ext cx="1352132" cy="4567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1091C957-C3CC-4D73-BBE0-25B1063AA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6146" name="Picture 2" descr="Microsoft Reactor on Twitter: &quot;*begins humming âthese are ...">
            <a:extLst>
              <a:ext uri="{FF2B5EF4-FFF2-40B4-BE49-F238E27FC236}">
                <a16:creationId xmlns:a16="http://schemas.microsoft.com/office/drawing/2014/main" id="{4C0C1D7B-23AA-4307-B9DE-B3F44714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62717" y="0"/>
            <a:ext cx="1676400" cy="1676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CED44FAC-E390-47ED-B287-11A924AF1B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0689" y="130969"/>
            <a:ext cx="2571748" cy="14144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https://juliacon.org/2018/assets/img/london_skyline.jpg">
            <a:extLst>
              <a:ext uri="{FF2B5EF4-FFF2-40B4-BE49-F238E27FC236}">
                <a16:creationId xmlns:a16="http://schemas.microsoft.com/office/drawing/2014/main" id="{91EEFB81-5B47-444E-8AA0-C1EB82DC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1623" y="760413"/>
            <a:ext cx="12192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46723-8C78-4FBF-B2E5-ED1B017DF29D}"/>
              </a:ext>
            </a:extLst>
          </p:cNvPr>
          <p:cNvGrpSpPr/>
          <p:nvPr/>
        </p:nvGrpSpPr>
        <p:grpSpPr>
          <a:xfrm>
            <a:off x="666750" y="5052721"/>
            <a:ext cx="3562350" cy="1710029"/>
            <a:chOff x="1152525" y="5025171"/>
            <a:chExt cx="3562350" cy="171002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270C1D6-A49B-425A-9F03-6EF2CD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2525" y="5025171"/>
              <a:ext cx="3562350" cy="12082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6792-C320-4941-AEE8-6DDE25C32AA6}"/>
                </a:ext>
              </a:extLst>
            </p:cNvPr>
            <p:cNvSpPr txBox="1"/>
            <p:nvPr/>
          </p:nvSpPr>
          <p:spPr>
            <a:xfrm>
              <a:off x="2814661" y="6027314"/>
              <a:ext cx="1585889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>
                      <a:lumMod val="85000"/>
                    </a:schemeClr>
                  </a:solidFill>
                  <a:latin typeface="Tamil MN" panose="02020600050405020304" pitchFamily="18" charset="0"/>
                  <a:ea typeface="Tahoma" panose="020B0604030504040204" pitchFamily="34" charset="0"/>
                  <a:cs typeface="Tamil MN" panose="02020600050405020304" pitchFamily="18" charset="0"/>
                </a:rPr>
                <a:t>2018</a:t>
              </a:r>
            </a:p>
          </p:txBody>
        </p:sp>
      </p:grpSp>
      <p:pic>
        <p:nvPicPr>
          <p:cNvPr id="15" name="Picture 2" descr="Pizza PNG Images Transparent Free Download | PNGMart.com">
            <a:extLst>
              <a:ext uri="{FF2B5EF4-FFF2-40B4-BE49-F238E27FC236}">
                <a16:creationId xmlns:a16="http://schemas.microsoft.com/office/drawing/2014/main" id="{7A0CD634-4178-48A9-9715-F6204D767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73" y="1805279"/>
            <a:ext cx="3985996" cy="25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64783" y="2093811"/>
            <a:ext cx="166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Terminal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3034677"/>
          <a:ext cx="9906000" cy="182880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 install_dependencies.jl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166101" y="2093811"/>
            <a:ext cx="1859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Julia REPL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3034677"/>
          <a:ext cx="9906000" cy="170688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using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Pkg</a:t>
                      </a:r>
                      <a:r>
                        <a:rPr lang="en-US" sz="2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Pkg.GitTools.clone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"http://tiny.cc/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cd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include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install_dependencies.jl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800" dirty="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 might take a while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6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77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97774" y="2093811"/>
            <a:ext cx="1596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Browser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3034677"/>
          <a:ext cx="10515600" cy="17983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Download </a:t>
                      </a:r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https://github.com/crstnbr/julia-workshop-2019/archive/master.zip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Unzip the file.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the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Jupyter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notebook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install_dependencies.ipynb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execute the cells.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7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7D2DCD7-8C3C-4E9D-8B93-A6646E1CB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452EAEB-C4C3-42C6-8008-4C8ECEBA9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2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779</Words>
  <Application>Microsoft Office PowerPoint</Application>
  <PresentationFormat>Widescreen</PresentationFormat>
  <Paragraphs>238</Paragraphs>
  <Slides>39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Courier</vt:lpstr>
      <vt:lpstr>Inconsolata</vt:lpstr>
      <vt:lpstr>Tamil MN</vt:lpstr>
      <vt:lpstr>Office Theme</vt:lpstr>
      <vt:lpstr>PowerPoint Presentation</vt:lpstr>
      <vt:lpstr>PowerPoint Presentation</vt:lpstr>
      <vt:lpstr>Workshop Schedule</vt:lpstr>
      <vt:lpstr>PowerPoint Presentation</vt:lpstr>
      <vt:lpstr>Workshop materials</vt:lpstr>
      <vt:lpstr>Workshop materials</vt:lpstr>
      <vt:lpstr>Workshop materials</vt:lpstr>
      <vt:lpstr>PowerPoint Presentation</vt:lpstr>
      <vt:lpstr>PowerPoint Presentation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inviting</vt:lpstr>
      <vt:lpstr>It is fast</vt:lpstr>
      <vt:lpstr>It is expressive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  <vt:lpstr>Best in class packages</vt:lpstr>
      <vt:lpstr>PowerPoint Presentation</vt:lpstr>
      <vt:lpstr>Recommended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77</cp:revision>
  <dcterms:created xsi:type="dcterms:W3CDTF">2019-07-10T15:35:39Z</dcterms:created>
  <dcterms:modified xsi:type="dcterms:W3CDTF">2019-07-23T21:12:04Z</dcterms:modified>
</cp:coreProperties>
</file>